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318" r:id="rId2"/>
    <p:sldId id="317" r:id="rId3"/>
    <p:sldId id="257" r:id="rId4"/>
    <p:sldId id="370" r:id="rId5"/>
    <p:sldId id="371" r:id="rId6"/>
    <p:sldId id="258" r:id="rId7"/>
    <p:sldId id="259" r:id="rId8"/>
    <p:sldId id="260" r:id="rId9"/>
    <p:sldId id="264" r:id="rId10"/>
    <p:sldId id="265" r:id="rId11"/>
    <p:sldId id="266" r:id="rId12"/>
    <p:sldId id="267" r:id="rId13"/>
    <p:sldId id="268" r:id="rId14"/>
    <p:sldId id="261" r:id="rId15"/>
    <p:sldId id="262" r:id="rId16"/>
    <p:sldId id="372" r:id="rId17"/>
    <p:sldId id="373" r:id="rId18"/>
    <p:sldId id="374" r:id="rId19"/>
    <p:sldId id="375" r:id="rId20"/>
    <p:sldId id="263" r:id="rId21"/>
    <p:sldId id="269" r:id="rId22"/>
    <p:sldId id="377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376" r:id="rId47"/>
    <p:sldId id="293" r:id="rId48"/>
    <p:sldId id="294" r:id="rId49"/>
    <p:sldId id="295" r:id="rId50"/>
    <p:sldId id="312" r:id="rId51"/>
    <p:sldId id="313" r:id="rId52"/>
    <p:sldId id="316" r:id="rId53"/>
    <p:sldId id="296" r:id="rId54"/>
    <p:sldId id="297" r:id="rId55"/>
    <p:sldId id="298" r:id="rId56"/>
    <p:sldId id="299" r:id="rId57"/>
    <p:sldId id="300" r:id="rId58"/>
    <p:sldId id="380" r:id="rId59"/>
    <p:sldId id="301" r:id="rId60"/>
    <p:sldId id="302" r:id="rId61"/>
    <p:sldId id="303" r:id="rId62"/>
    <p:sldId id="304" r:id="rId63"/>
    <p:sldId id="305" r:id="rId64"/>
    <p:sldId id="306" r:id="rId65"/>
    <p:sldId id="307" r:id="rId66"/>
    <p:sldId id="378" r:id="rId67"/>
    <p:sldId id="314" r:id="rId68"/>
    <p:sldId id="308" r:id="rId69"/>
    <p:sldId id="315" r:id="rId70"/>
    <p:sldId id="309" r:id="rId71"/>
    <p:sldId id="310" r:id="rId72"/>
    <p:sldId id="311" r:id="rId7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373"/>
    <p:restoredTop sz="96837" autoAdjust="0"/>
  </p:normalViewPr>
  <p:slideViewPr>
    <p:cSldViewPr snapToGrid="0" snapToObjects="1">
      <p:cViewPr>
        <p:scale>
          <a:sx n="170" d="100"/>
          <a:sy n="170" d="100"/>
        </p:scale>
        <p:origin x="144" y="2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CDBEE3-996F-5749-A56A-5B58D959122A}" type="datetimeFigureOut">
              <a:rPr lang="en-US" smtClean="0"/>
              <a:t>1/31/21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755E5D-6637-F744-83CD-760D8BE2C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9749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66BADA-F7D2-4A40-A395-2A79578D7A46}" type="datetimeFigureOut">
              <a:rPr lang="en-US" smtClean="0"/>
              <a:t>1/31/21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016520-115E-BA40-A151-361C2288C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2590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EC830-30A0-234E-B45B-4354B0DFFCAF}" type="datetime1">
              <a:rPr lang="en-US" smtClean="0"/>
              <a:t>1/31/21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655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FF74-C1FF-D744-8D0A-12217C5E365C}" type="datetime1">
              <a:rPr lang="en-US" smtClean="0"/>
              <a:t>1/31/21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278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42AEF-02B7-1049-9329-2BF1D538535A}" type="datetime1">
              <a:rPr lang="en-US" smtClean="0"/>
              <a:t>1/31/21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88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1A65A-8EAC-844C-BFCB-2DF3D9E5D213}" type="datetime1">
              <a:rPr lang="en-US" smtClean="0"/>
              <a:t>1/31/21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272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D7E30-1E59-A245-8650-21079F1F2DAE}" type="datetime1">
              <a:rPr lang="en-US" smtClean="0"/>
              <a:t>1/31/21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01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F4CEA-1243-F64C-ABEA-52EC8CAA9B6B}" type="datetime1">
              <a:rPr lang="en-US" smtClean="0"/>
              <a:t>1/31/21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62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D4369-64E3-9648-B599-B40648388D70}" type="datetime1">
              <a:rPr lang="en-US" smtClean="0"/>
              <a:t>1/31/21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947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CFE63-70A8-5640-A649-DC10B8DEB1C7}" type="datetime1">
              <a:rPr lang="en-US" smtClean="0"/>
              <a:t>1/31/21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27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E811C-1166-2144-8762-A2FD18646FEF}" type="datetime1">
              <a:rPr lang="en-US" smtClean="0"/>
              <a:t>1/31/21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688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24413-15E2-0C4C-B086-0BE7DE269A1B}" type="datetime1">
              <a:rPr lang="en-US" smtClean="0"/>
              <a:t>1/31/21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670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AFCFC-C55B-1B40-A004-4545861DD3F6}" type="datetime1">
              <a:rPr lang="en-US" smtClean="0"/>
              <a:t>1/31/21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29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87BB9-B153-BC4A-A7CF-8893A893CE59}" type="datetime1">
              <a:rPr lang="en-US" smtClean="0"/>
              <a:t>1/31/21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3B836-CF5A-A643-AEB3-97A80C62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558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5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999D0B-FB75-4D4E-AAEC-924B2AEDC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41" y="977323"/>
            <a:ext cx="4089400" cy="4737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C532C1-14B5-6743-925B-B174D72CF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510" y="839602"/>
            <a:ext cx="4038600" cy="5321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E283E9-AB49-0C47-B5D9-4FF959250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4657" y="1146958"/>
            <a:ext cx="3355322" cy="472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45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36" y="147007"/>
            <a:ext cx="8331200" cy="241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80" y="2560007"/>
            <a:ext cx="83439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753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11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131092" y="1"/>
            <a:ext cx="6668055" cy="6534900"/>
            <a:chOff x="1131092" y="1"/>
            <a:chExt cx="6668055" cy="65349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1092" y="4210258"/>
              <a:ext cx="6668055" cy="232464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1092" y="1"/>
              <a:ext cx="6668055" cy="48817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3586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792" y="0"/>
            <a:ext cx="6471822" cy="54966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751" y="5575308"/>
            <a:ext cx="7440453" cy="113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87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554" y="358343"/>
            <a:ext cx="6845300" cy="4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01" y="1111417"/>
            <a:ext cx="7975600" cy="2628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E030FB-C388-DF4E-B7AE-4602C1477058}"/>
              </a:ext>
            </a:extLst>
          </p:cNvPr>
          <p:cNvSpPr txBox="1"/>
          <p:nvPr/>
        </p:nvSpPr>
        <p:spPr>
          <a:xfrm>
            <a:off x="2018945" y="5357599"/>
            <a:ext cx="4745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Allows Calculation of Efficiency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S=0 process has no waste energy (heat)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Actually process has waste energy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Ratio of (W with waste)/S=0 work = efficiency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93D9D7-425D-1046-A9D1-496B583ACB26}"/>
              </a:ext>
            </a:extLst>
          </p:cNvPr>
          <p:cNvSpPr txBox="1"/>
          <p:nvPr/>
        </p:nvSpPr>
        <p:spPr>
          <a:xfrm>
            <a:off x="1871341" y="4157270"/>
            <a:ext cx="41601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Defines “reversible” as </a:t>
            </a:r>
            <a:r>
              <a:rPr lang="en-US" b="1" dirty="0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Defines “impossible” as self-organizing; 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b="1" dirty="0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0 with no energy input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583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584200"/>
            <a:ext cx="84074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226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736600"/>
            <a:ext cx="82931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339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39406-9D5A-DC4B-88D5-0D3D8C109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89D12-F0FF-9842-B331-502A78D86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16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33E2F06-188F-5C43-AEDA-A984F3B021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2A1349-E8FE-4F45-8234-3A49D6B34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214746"/>
            <a:ext cx="81153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77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426"/>
            <a:ext cx="9143999" cy="64324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81919" y="1074471"/>
            <a:ext cx="772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Water</a:t>
            </a:r>
          </a:p>
        </p:txBody>
      </p:sp>
    </p:spTree>
    <p:extLst>
      <p:ext uri="{BB962C8B-B14F-4D97-AF65-F5344CB8AC3E}">
        <p14:creationId xmlns:p14="http://schemas.microsoft.com/office/powerpoint/2010/main" val="780196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18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03263" y="14650"/>
            <a:ext cx="772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Water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356350"/>
            <a:ext cx="739559" cy="365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1781"/>
            <a:ext cx="9144000" cy="612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46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19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03263" y="14650"/>
            <a:ext cx="772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Water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356350"/>
            <a:ext cx="739559" cy="365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38" y="-1"/>
            <a:ext cx="885754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52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0" y="428609"/>
            <a:ext cx="3505200" cy="1536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14" y="0"/>
            <a:ext cx="51435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8200" y="3066685"/>
            <a:ext cx="26924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0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306545"/>
            <a:ext cx="8318500" cy="4102100"/>
          </a:xfrm>
          <a:prstGeom prst="rect">
            <a:avLst/>
          </a:prstGeom>
        </p:spPr>
      </p:pic>
      <p:pic>
        <p:nvPicPr>
          <p:cNvPr id="4" name="Picture 3" descr="Screen Shot 2015-01-26 at 6.03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98" y="4408645"/>
            <a:ext cx="3658108" cy="24387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1506" y="4656009"/>
            <a:ext cx="2772090" cy="2191375"/>
          </a:xfrm>
          <a:prstGeom prst="rect">
            <a:avLst/>
          </a:prstGeom>
        </p:spPr>
      </p:pic>
      <p:pic>
        <p:nvPicPr>
          <p:cNvPr id="6" name="Picture 5" descr="Screen Shot 2015-01-26 at 6.04.1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521" y="4435760"/>
            <a:ext cx="3052279" cy="50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511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21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82523F-AC7E-BE45-8FC2-B51D450CED8E}"/>
              </a:ext>
            </a:extLst>
          </p:cNvPr>
          <p:cNvSpPr txBox="1"/>
          <p:nvPr/>
        </p:nvSpPr>
        <p:spPr>
          <a:xfrm>
            <a:off x="1124196" y="249381"/>
            <a:ext cx="6673932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Rules for Carnot Cycle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Isothermal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(vary P)		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-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-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nRT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Adiabatic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Reversible	Q = 0     </a:t>
            </a:r>
            <a:r>
              <a:rPr lang="en-US" dirty="0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 W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dirty="0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 C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Isobaric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dirty="0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dirty="0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dirty="0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 W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-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Turbine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work done by the gas is work done by the turbine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(blades moved around by the gas) plus the work done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by pressures (flow work).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Symbol" pitchFamily="2" charset="2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shaft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(adiabatic turbine)</a:t>
            </a:r>
          </a:p>
          <a:p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shaft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Symbol" pitchFamily="2" charset="2"/>
                <a:cs typeface="Times New Roman" panose="02020603050405020304" pitchFamily="18" charset="0"/>
              </a:rPr>
              <a:t> </a:t>
            </a:r>
          </a:p>
          <a:p>
            <a:r>
              <a:rPr lang="en-US" dirty="0">
                <a:latin typeface="Symbol" pitchFamily="2" charset="2"/>
                <a:cs typeface="Times New Roman" panose="02020603050405020304" pitchFamily="18" charset="0"/>
              </a:rPr>
              <a:t>	</a:t>
            </a:r>
          </a:p>
          <a:p>
            <a:r>
              <a:rPr lang="en-US" dirty="0">
                <a:latin typeface="Symbol" pitchFamily="2" charset="2"/>
                <a:cs typeface="Times New Roman" panose="02020603050405020304" pitchFamily="18" charset="0"/>
              </a:rPr>
              <a:t>	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Difference between shaft work and expansion/contraction work</a:t>
            </a:r>
          </a:p>
        </p:txBody>
      </p:sp>
    </p:spTree>
    <p:extLst>
      <p:ext uri="{BB962C8B-B14F-4D97-AF65-F5344CB8AC3E}">
        <p14:creationId xmlns:p14="http://schemas.microsoft.com/office/powerpoint/2010/main" val="19508420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22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0"/>
            <a:ext cx="5327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50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00" y="1828800"/>
            <a:ext cx="68326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43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24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274507"/>
            <a:ext cx="7137400" cy="35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800" y="912453"/>
            <a:ext cx="4089400" cy="25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295527"/>
            <a:ext cx="6400800" cy="172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300" y="3251200"/>
            <a:ext cx="4064000" cy="355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8119" y="3684635"/>
            <a:ext cx="6822581" cy="267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704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25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365" y="244871"/>
            <a:ext cx="6895979" cy="23977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94" y="3633503"/>
            <a:ext cx="7450730" cy="20734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4365" y="2794000"/>
            <a:ext cx="6497158" cy="97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1261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26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64" y="287372"/>
            <a:ext cx="8015722" cy="21889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439" y="2681557"/>
            <a:ext cx="6332338" cy="389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051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0"/>
            <a:ext cx="561883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A506BB-C40E-7E4E-86B0-122B430B6D1B}"/>
              </a:ext>
            </a:extLst>
          </p:cNvPr>
          <p:cNvSpPr txBox="1"/>
          <p:nvPr/>
        </p:nvSpPr>
        <p:spPr>
          <a:xfrm>
            <a:off x="4287187" y="1019331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dU</a:t>
            </a:r>
            <a:r>
              <a:rPr lang="en-US" sz="1400" dirty="0"/>
              <a:t> = -</a:t>
            </a:r>
            <a:r>
              <a:rPr lang="en-US" sz="1400" dirty="0" err="1"/>
              <a:t>pdV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482288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28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290" y="246418"/>
            <a:ext cx="6897942" cy="37376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771" y="4223826"/>
            <a:ext cx="5908461" cy="213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4592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29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353"/>
            <a:ext cx="9144000" cy="1999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959" y="2186210"/>
            <a:ext cx="6171735" cy="44246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AE6A09-8076-1842-9B9C-BA7A36CC21C5}"/>
              </a:ext>
            </a:extLst>
          </p:cNvPr>
          <p:cNvSpPr txBox="1"/>
          <p:nvPr/>
        </p:nvSpPr>
        <p:spPr>
          <a:xfrm>
            <a:off x="3899893" y="2945567"/>
            <a:ext cx="672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entropy</a:t>
            </a:r>
          </a:p>
        </p:txBody>
      </p:sp>
    </p:spTree>
    <p:extLst>
      <p:ext uri="{BB962C8B-B14F-4D97-AF65-F5344CB8AC3E}">
        <p14:creationId xmlns:p14="http://schemas.microsoft.com/office/powerpoint/2010/main" val="2374685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0"/>
            <a:ext cx="8369300" cy="2895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" y="3066720"/>
            <a:ext cx="8356600" cy="2374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6635" y="5638672"/>
            <a:ext cx="763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a single state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 = 0.  At absolute 0, in a perfect crystal with no defects etc.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7138" y="5987018"/>
            <a:ext cx="8269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Entropy of different aspects of a system, conformational entropy, translational entropy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11757" y="6348904"/>
            <a:ext cx="5155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contribution to energy that is linear in temperature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FAED4B-D041-8E49-AE4E-51FE9FB4A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221" y="4095750"/>
            <a:ext cx="1485900" cy="495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1B64CF-CD2E-3340-9F2D-CD121F299F7F}"/>
              </a:ext>
            </a:extLst>
          </p:cNvPr>
          <p:cNvSpPr txBox="1"/>
          <p:nvPr/>
        </p:nvSpPr>
        <p:spPr>
          <a:xfrm>
            <a:off x="1330036" y="1650670"/>
            <a:ext cx="193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Engines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Calusius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25BEAB-60B1-A648-BD1D-D07AB35E2BCF}"/>
              </a:ext>
            </a:extLst>
          </p:cNvPr>
          <p:cNvSpPr txBox="1"/>
          <p:nvPr/>
        </p:nvSpPr>
        <p:spPr>
          <a:xfrm>
            <a:off x="6040485" y="4221718"/>
            <a:ext cx="2242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Statistics (Boltzmann)</a:t>
            </a:r>
          </a:p>
        </p:txBody>
      </p:sp>
    </p:spTree>
    <p:extLst>
      <p:ext uri="{BB962C8B-B14F-4D97-AF65-F5344CB8AC3E}">
        <p14:creationId xmlns:p14="http://schemas.microsoft.com/office/powerpoint/2010/main" val="21614075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30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774700" y="191170"/>
            <a:ext cx="7620955" cy="6219800"/>
            <a:chOff x="774700" y="0"/>
            <a:chExt cx="7620955" cy="62198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5655" y="1012800"/>
              <a:ext cx="7620000" cy="5207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4700" y="0"/>
              <a:ext cx="7581900" cy="16129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6E4751C-60E3-6E44-9E2C-029270665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0046" y="1458294"/>
            <a:ext cx="4309672" cy="6915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CEC896-FCB5-474C-8AE6-5FF3D702B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3668" y="2058394"/>
            <a:ext cx="1846601" cy="1630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877611-883A-0840-8AD6-35D1C4C045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0337" y="2285917"/>
            <a:ext cx="1229089" cy="1816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768207-3609-FE49-B32B-BB83E97FB09F}"/>
              </a:ext>
            </a:extLst>
          </p:cNvPr>
          <p:cNvSpPr txBox="1"/>
          <p:nvPr/>
        </p:nvSpPr>
        <p:spPr>
          <a:xfrm>
            <a:off x="7207643" y="2001439"/>
            <a:ext cx="824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Reversible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5B0E44-CC9D-7C45-A8AE-44AD12A08DDD}"/>
              </a:ext>
            </a:extLst>
          </p:cNvPr>
          <p:cNvSpPr txBox="1"/>
          <p:nvPr/>
        </p:nvSpPr>
        <p:spPr>
          <a:xfrm>
            <a:off x="6553200" y="2238236"/>
            <a:ext cx="11324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Non-Reversible</a:t>
            </a:r>
          </a:p>
        </p:txBody>
      </p:sp>
    </p:spTree>
    <p:extLst>
      <p:ext uri="{BB962C8B-B14F-4D97-AF65-F5344CB8AC3E}">
        <p14:creationId xmlns:p14="http://schemas.microsoft.com/office/powerpoint/2010/main" val="11042501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31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131092" y="1"/>
            <a:ext cx="6668055" cy="6534900"/>
            <a:chOff x="1131092" y="1"/>
            <a:chExt cx="6668055" cy="65349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1092" y="4210258"/>
              <a:ext cx="6668055" cy="232464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1092" y="1"/>
              <a:ext cx="6668055" cy="48817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60312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32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734236" y="63130"/>
            <a:ext cx="5585508" cy="6658345"/>
            <a:chOff x="787400" y="191170"/>
            <a:chExt cx="7556500" cy="882886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7400" y="2784332"/>
              <a:ext cx="7543800" cy="62357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7400" y="191170"/>
              <a:ext cx="7556500" cy="355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38229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33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800" y="165271"/>
            <a:ext cx="4089400" cy="342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100" y="740089"/>
            <a:ext cx="6273800" cy="111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" y="2078900"/>
            <a:ext cx="8940800" cy="1498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400" y="4031210"/>
            <a:ext cx="7569200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131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34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0"/>
            <a:ext cx="5068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990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35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00" y="0"/>
            <a:ext cx="49220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38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36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27690"/>
            <a:ext cx="6845300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900" y="3111500"/>
            <a:ext cx="5156200" cy="622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4100" y="4005064"/>
            <a:ext cx="4229100" cy="419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4100" y="4681110"/>
            <a:ext cx="41021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351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37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19300"/>
            <a:ext cx="82169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150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38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490" y="0"/>
            <a:ext cx="6832600" cy="1155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0" y="1574717"/>
            <a:ext cx="6781800" cy="260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546" y="4247788"/>
            <a:ext cx="4917745" cy="11683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1546" y="5405419"/>
            <a:ext cx="4792935" cy="131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16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39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2362"/>
            <a:ext cx="6629400" cy="368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231" y="287492"/>
            <a:ext cx="2743200" cy="3302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693270" y="576727"/>
            <a:ext cx="5488404" cy="6152601"/>
            <a:chOff x="1143000" y="889000"/>
            <a:chExt cx="6858000" cy="739076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000" y="5447660"/>
              <a:ext cx="6858000" cy="28321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8400" y="889000"/>
              <a:ext cx="6794500" cy="5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0940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0"/>
            <a:ext cx="8369300" cy="289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72" y="3006012"/>
            <a:ext cx="3932356" cy="37154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2100" y="2997200"/>
            <a:ext cx="1612900" cy="86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7495" y="3860800"/>
            <a:ext cx="2979305" cy="282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392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40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522779"/>
            <a:ext cx="2019300" cy="30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676400"/>
            <a:ext cx="6845300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516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41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51897" y="148659"/>
            <a:ext cx="4409003" cy="6400118"/>
            <a:chOff x="1155700" y="0"/>
            <a:chExt cx="6819900" cy="784756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68400" y="1510260"/>
              <a:ext cx="6794500" cy="63373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5700" y="0"/>
              <a:ext cx="6819900" cy="2438400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4716078" y="669347"/>
            <a:ext cx="4305027" cy="5354920"/>
            <a:chOff x="4643458" y="5851216"/>
            <a:chExt cx="3833655" cy="476859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3458" y="8009513"/>
              <a:ext cx="3833655" cy="2610295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43458" y="5851216"/>
              <a:ext cx="3819483" cy="2529841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11C2C2E-B976-0F41-A66B-0EBAE673BB4A}"/>
              </a:ext>
            </a:extLst>
          </p:cNvPr>
          <p:cNvSpPr txBox="1"/>
          <p:nvPr/>
        </p:nvSpPr>
        <p:spPr>
          <a:xfrm>
            <a:off x="4811843" y="133974"/>
            <a:ext cx="3946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Need both energy and entropy balances</a:t>
            </a:r>
          </a:p>
        </p:txBody>
      </p:sp>
    </p:spTree>
    <p:extLst>
      <p:ext uri="{BB962C8B-B14F-4D97-AF65-F5344CB8AC3E}">
        <p14:creationId xmlns:p14="http://schemas.microsoft.com/office/powerpoint/2010/main" val="36184316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42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0" y="1231900"/>
            <a:ext cx="6870700" cy="4394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B66B92-1164-FE4E-B5A3-DE27D5333FBB}"/>
              </a:ext>
            </a:extLst>
          </p:cNvPr>
          <p:cNvSpPr txBox="1"/>
          <p:nvPr/>
        </p:nvSpPr>
        <p:spPr>
          <a:xfrm>
            <a:off x="3635115" y="966865"/>
            <a:ext cx="2740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H = 0</a:t>
            </a:r>
          </a:p>
          <a:p>
            <a:r>
              <a:rPr lang="en-US" dirty="0" err="1"/>
              <a:t>i.g</a:t>
            </a:r>
            <a:r>
              <a:rPr lang="en-US" dirty="0"/>
              <a:t>.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T = 0 :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 = -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Rln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(P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/P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FFDAA7-EDD7-1849-9FCA-D37DA631C473}"/>
              </a:ext>
            </a:extLst>
          </p:cNvPr>
          <p:cNvSpPr/>
          <p:nvPr/>
        </p:nvSpPr>
        <p:spPr>
          <a:xfrm>
            <a:off x="3507579" y="3574117"/>
            <a:ext cx="3346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Symbol" pitchFamily="2" charset="2"/>
              </a:rPr>
              <a:t>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 = 0  (no turbulence/reversible)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9304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43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291295" y="347875"/>
            <a:ext cx="6807200" cy="6008475"/>
            <a:chOff x="1168396" y="107580"/>
            <a:chExt cx="6807200" cy="60084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68400" y="1315455"/>
              <a:ext cx="6794500" cy="48006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68396" y="107580"/>
              <a:ext cx="6807200" cy="17272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6F0C63E-F8DB-D345-914D-A3EEB364B91B}"/>
              </a:ext>
            </a:extLst>
          </p:cNvPr>
          <p:cNvSpPr txBox="1"/>
          <p:nvPr/>
        </p:nvSpPr>
        <p:spPr>
          <a:xfrm>
            <a:off x="2248525" y="3661714"/>
            <a:ext cx="2530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Adiabatic, reversible, </a:t>
            </a:r>
            <a:r>
              <a:rPr lang="en-US" dirty="0" err="1"/>
              <a:t>i</a:t>
            </a:r>
            <a:r>
              <a:rPr lang="en-US" dirty="0"/>
              <a:t>. g.</a:t>
            </a:r>
          </a:p>
        </p:txBody>
      </p:sp>
    </p:spTree>
    <p:extLst>
      <p:ext uri="{BB962C8B-B14F-4D97-AF65-F5344CB8AC3E}">
        <p14:creationId xmlns:p14="http://schemas.microsoft.com/office/powerpoint/2010/main" val="33901959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44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24" y="275335"/>
            <a:ext cx="7937500" cy="2908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24" y="3582809"/>
            <a:ext cx="6832600" cy="381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100355"/>
            <a:ext cx="8077200" cy="774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1300" y="5102865"/>
            <a:ext cx="6108700" cy="9271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CAED1C7-E186-A140-A10A-0BC4757A5677}"/>
              </a:ext>
            </a:extLst>
          </p:cNvPr>
          <p:cNvSpPr/>
          <p:nvPr/>
        </p:nvSpPr>
        <p:spPr>
          <a:xfrm>
            <a:off x="5565013" y="282990"/>
            <a:ext cx="3346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Symbol" pitchFamily="2" charset="2"/>
              </a:rPr>
              <a:t>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 = 0  (no turbulence/reversible)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3403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45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BF6E94-7F36-9F43-8378-4DBBBB828C97}"/>
              </a:ext>
            </a:extLst>
          </p:cNvPr>
          <p:cNvSpPr txBox="1"/>
          <p:nvPr/>
        </p:nvSpPr>
        <p:spPr>
          <a:xfrm>
            <a:off x="2405455" y="499852"/>
            <a:ext cx="4098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 of Process and General Rules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0FCB65-4741-C64E-B1BC-1CA9A267DB44}"/>
              </a:ext>
            </a:extLst>
          </p:cNvPr>
          <p:cNvSpPr txBox="1"/>
          <p:nvPr/>
        </p:nvSpPr>
        <p:spPr>
          <a:xfrm>
            <a:off x="546263" y="938151"/>
            <a:ext cx="2539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Nozzle	</a:t>
            </a:r>
            <a:r>
              <a:rPr lang="en-US" dirty="0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dirty="0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dirty="0">
                <a:latin typeface="Symbol" pitchFamily="2" charset="2"/>
                <a:cs typeface="Times New Roman" panose="02020603050405020304" pitchFamily="18" charset="0"/>
              </a:rPr>
              <a:t>D(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1/2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mv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1794E4-9B00-624A-8056-1772D9EE3B72}"/>
              </a:ext>
            </a:extLst>
          </p:cNvPr>
          <p:cNvSpPr txBox="1"/>
          <p:nvPr/>
        </p:nvSpPr>
        <p:spPr>
          <a:xfrm>
            <a:off x="546263" y="1806384"/>
            <a:ext cx="34034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Throttle	</a:t>
            </a:r>
            <a:r>
              <a:rPr lang="en-US" dirty="0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-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	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i.g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dirty="0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=1/2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mv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Generally </a:t>
            </a:r>
            <a:r>
              <a:rPr lang="en-US" dirty="0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6FADED-60C5-7940-B298-321B30538185}"/>
              </a:ext>
            </a:extLst>
          </p:cNvPr>
          <p:cNvSpPr txBox="1"/>
          <p:nvPr/>
        </p:nvSpPr>
        <p:spPr>
          <a:xfrm>
            <a:off x="546263" y="2745867"/>
            <a:ext cx="4027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Pump	</a:t>
            </a:r>
            <a:r>
              <a:rPr lang="en-US" dirty="0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   for adiabatic reversible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dirty="0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dirty="0">
                <a:latin typeface="Symbol" pitchFamily="2" charset="2"/>
                <a:cs typeface="Times New Roman" panose="02020603050405020304" pitchFamily="18" charset="0"/>
              </a:rPr>
              <a:t> D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’/</a:t>
            </a:r>
            <a:r>
              <a:rPr lang="en-US" i="1" dirty="0" err="1">
                <a:latin typeface="Symbol" pitchFamily="2" charset="2"/>
                <a:cs typeface="Times New Roman" panose="02020603050405020304" pitchFamily="18" charset="0"/>
              </a:rPr>
              <a:t>h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eff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B4DF10-E674-9140-A279-7628413C775B}"/>
              </a:ext>
            </a:extLst>
          </p:cNvPr>
          <p:cNvSpPr txBox="1"/>
          <p:nvPr/>
        </p:nvSpPr>
        <p:spPr>
          <a:xfrm>
            <a:off x="546263" y="3614100"/>
            <a:ext cx="4027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Turbine	</a:t>
            </a:r>
            <a:r>
              <a:rPr lang="en-US" dirty="0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   for adiabatic reversible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dirty="0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dirty="0">
                <a:latin typeface="Symbol" pitchFamily="2" charset="2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en-US" i="1" dirty="0" err="1">
                <a:latin typeface="Symbol" pitchFamily="2" charset="2"/>
                <a:cs typeface="Times New Roman" panose="02020603050405020304" pitchFamily="18" charset="0"/>
              </a:rPr>
              <a:t>h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eff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4F6A98-03A8-A541-A9E2-7875AD26D445}"/>
              </a:ext>
            </a:extLst>
          </p:cNvPr>
          <p:cNvSpPr txBox="1"/>
          <p:nvPr/>
        </p:nvSpPr>
        <p:spPr>
          <a:xfrm>
            <a:off x="4923641" y="1035683"/>
            <a:ext cx="3810659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Isothermal	(</a:t>
            </a:r>
            <a:r>
              <a:rPr lang="en-US" dirty="0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ln[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i.g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= -R ln[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(</a:t>
            </a:r>
            <a:r>
              <a:rPr lang="en-US" dirty="0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=0</a:t>
            </a:r>
          </a:p>
          <a:p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Ideal Mixing	</a:t>
            </a:r>
            <a:r>
              <a:rPr lang="en-US" dirty="0">
                <a:latin typeface="Symbol" pitchFamily="2" charset="2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-R </a:t>
            </a:r>
            <a:r>
              <a:rPr lang="en-US" dirty="0" err="1">
                <a:latin typeface="Symbol" pitchFamily="2" charset="2"/>
                <a:cs typeface="Times New Roman" panose="02020603050405020304" pitchFamily="18" charset="0"/>
              </a:rPr>
              <a:t>S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Adiabatic, Reversible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dirty="0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Isobaric		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/d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Constant Volume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/d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  <a:p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Change	</a:t>
            </a:r>
            <a:r>
              <a:rPr lang="en-US" dirty="0">
                <a:latin typeface="Symbol" pitchFamily="2" charset="2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dirty="0" err="1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9EA226-1366-564D-97B1-0398D4E7BC90}"/>
              </a:ext>
            </a:extLst>
          </p:cNvPr>
          <p:cNvSpPr txBox="1"/>
          <p:nvPr/>
        </p:nvSpPr>
        <p:spPr>
          <a:xfrm>
            <a:off x="542256" y="4475795"/>
            <a:ext cx="33762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Carnot  (Use  °K)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Engine		</a:t>
            </a:r>
            <a:r>
              <a:rPr lang="en-US" i="1" dirty="0" err="1">
                <a:latin typeface="Symbol" pitchFamily="2" charset="2"/>
                <a:cs typeface="Times New Roman" panose="02020603050405020304" pitchFamily="18" charset="0"/>
              </a:rPr>
              <a:t>h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eff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)/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Refrigerator	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Heat Pump	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017857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46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275" y="3613937"/>
            <a:ext cx="7975600" cy="1638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077" y="1150137"/>
            <a:ext cx="5740400" cy="2463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275" y="234498"/>
            <a:ext cx="66548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162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47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84" y="114300"/>
            <a:ext cx="5562600" cy="66294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33651" y="1988431"/>
            <a:ext cx="5451604" cy="996681"/>
            <a:chOff x="2905503" y="2007954"/>
            <a:chExt cx="6107064" cy="111651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05503" y="2007954"/>
              <a:ext cx="6107064" cy="80330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05503" y="2775531"/>
              <a:ext cx="5234074" cy="3489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0356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48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0" y="3469382"/>
            <a:ext cx="6870700" cy="698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212" y="433462"/>
            <a:ext cx="54864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2019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49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982" y="1466472"/>
            <a:ext cx="3505200" cy="2628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757" y="1695072"/>
            <a:ext cx="3708400" cy="2400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457" y="4556015"/>
            <a:ext cx="6832600" cy="2070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2757" y="494598"/>
            <a:ext cx="4038600" cy="76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057" y="0"/>
            <a:ext cx="46101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485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72" y="3006012"/>
            <a:ext cx="3932356" cy="37154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100" y="2997200"/>
            <a:ext cx="1612900" cy="863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6BBFB1-3CE1-F643-B339-B6071B8FC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863" y="892951"/>
            <a:ext cx="7450730" cy="20734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FE0881-3552-5C4D-984C-3819DF1339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1334" y="53448"/>
            <a:ext cx="6497158" cy="9760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4381C8-F528-C947-97A9-9D8F4C3F2B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5493" y="3860800"/>
            <a:ext cx="3340100" cy="271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4F0F7A-A334-A146-953A-9F5327872A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9420" y="853305"/>
            <a:ext cx="2184973" cy="47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070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50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426"/>
            <a:ext cx="9143999" cy="64324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81919" y="1074471"/>
            <a:ext cx="772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Water</a:t>
            </a:r>
          </a:p>
        </p:txBody>
      </p:sp>
    </p:spTree>
    <p:extLst>
      <p:ext uri="{BB962C8B-B14F-4D97-AF65-F5344CB8AC3E}">
        <p14:creationId xmlns:p14="http://schemas.microsoft.com/office/powerpoint/2010/main" val="11402242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51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03263" y="14650"/>
            <a:ext cx="772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Water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356350"/>
            <a:ext cx="739559" cy="365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1781"/>
            <a:ext cx="9144000" cy="612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133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52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03263" y="14650"/>
            <a:ext cx="772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Water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356350"/>
            <a:ext cx="739559" cy="365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38" y="-1"/>
            <a:ext cx="885754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231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53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04831" y="436946"/>
            <a:ext cx="4267554" cy="5578040"/>
            <a:chOff x="0" y="127916"/>
            <a:chExt cx="6213243" cy="812121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391130"/>
              <a:ext cx="6199908" cy="685800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27916"/>
              <a:ext cx="6213243" cy="1729103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557773" y="154765"/>
            <a:ext cx="4586227" cy="6434683"/>
            <a:chOff x="3691095" y="142711"/>
            <a:chExt cx="5798344" cy="813533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10801" y="1611212"/>
              <a:ext cx="5778638" cy="666683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91095" y="142711"/>
              <a:ext cx="5798343" cy="19327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63545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54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306864" y="893236"/>
            <a:ext cx="6858000" cy="4334420"/>
            <a:chOff x="405608" y="128581"/>
            <a:chExt cx="6858000" cy="433442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3708" y="1910301"/>
              <a:ext cx="6819900" cy="25527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5608" y="128581"/>
              <a:ext cx="6858000" cy="2273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81918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55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291299" y="573491"/>
            <a:ext cx="6807200" cy="5622527"/>
            <a:chOff x="1168400" y="0"/>
            <a:chExt cx="6807200" cy="562252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1100" y="4403327"/>
              <a:ext cx="6794500" cy="12192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68400" y="0"/>
              <a:ext cx="6807200" cy="4889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35397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56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00" y="533400"/>
            <a:ext cx="68199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856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57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435" y="508000"/>
            <a:ext cx="6362700" cy="2921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900" y="138543"/>
            <a:ext cx="2362200" cy="3302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05669" y="3533494"/>
            <a:ext cx="7614177" cy="3324505"/>
            <a:chOff x="895293" y="3340100"/>
            <a:chExt cx="8057114" cy="35179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5293" y="3340100"/>
              <a:ext cx="6807200" cy="13462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3307" y="4686300"/>
              <a:ext cx="8039100" cy="2171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5111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58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435" y="508000"/>
            <a:ext cx="6362700" cy="2921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900" y="138543"/>
            <a:ext cx="2362200" cy="330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6AACBF-2419-1049-8AA4-44C227A45535}"/>
              </a:ext>
            </a:extLst>
          </p:cNvPr>
          <p:cNvSpPr txBox="1"/>
          <p:nvPr/>
        </p:nvSpPr>
        <p:spPr>
          <a:xfrm flipH="1">
            <a:off x="380010" y="4063144"/>
            <a:ext cx="86096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Reasons for multistage: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-Rotation speed of turbine for electricity generation is fixed single stage spins too fast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-Recovery of heat from different stages and use of different pressure steam in a process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-Overall efficiency increases with number of stages difference in </a:t>
            </a:r>
            <a:r>
              <a:rPr lang="en-US" dirty="0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 and </a:t>
            </a:r>
            <a:r>
              <a:rPr lang="en-US" dirty="0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smaller for smaller pressure drops.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-Equipment and maintenance costs go up with number of stages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39838E-1F82-7C4C-BCB2-6C2FA25B6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2227" y="2491014"/>
            <a:ext cx="2435545" cy="167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797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59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700" y="192579"/>
            <a:ext cx="4254500" cy="342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548" y="990726"/>
            <a:ext cx="6858000" cy="2324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400" y="3921310"/>
            <a:ext cx="68072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163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07844"/>
            <a:ext cx="8305800" cy="3136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605"/>
            <a:ext cx="4547537" cy="2725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88744"/>
            <a:ext cx="8229600" cy="419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900" y="4211292"/>
            <a:ext cx="6159500" cy="2273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CA94E0-EA9C-4649-8E39-81540E1ED50A}"/>
              </a:ext>
            </a:extLst>
          </p:cNvPr>
          <p:cNvSpPr txBox="1"/>
          <p:nvPr/>
        </p:nvSpPr>
        <p:spPr>
          <a:xfrm>
            <a:off x="4936758" y="10290"/>
            <a:ext cx="4207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Statistical Thermodynamics (Mechanics)</a:t>
            </a:r>
          </a:p>
        </p:txBody>
      </p:sp>
    </p:spTree>
    <p:extLst>
      <p:ext uri="{BB962C8B-B14F-4D97-AF65-F5344CB8AC3E}">
        <p14:creationId xmlns:p14="http://schemas.microsoft.com/office/powerpoint/2010/main" val="17736419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60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168400" y="1187536"/>
            <a:ext cx="6807200" cy="3613031"/>
            <a:chOff x="1168400" y="163444"/>
            <a:chExt cx="6807200" cy="361303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68400" y="1020575"/>
              <a:ext cx="6794500" cy="27559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68400" y="163444"/>
              <a:ext cx="6807200" cy="1384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44259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61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637" y="204326"/>
            <a:ext cx="2819400" cy="292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790" y="728426"/>
            <a:ext cx="6845300" cy="2247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390" y="3437756"/>
            <a:ext cx="67437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3026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62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006446" y="71965"/>
            <a:ext cx="6858000" cy="6733765"/>
            <a:chOff x="992791" y="249480"/>
            <a:chExt cx="6858000" cy="673376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0101" y="874545"/>
              <a:ext cx="6781800" cy="61087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2791" y="249480"/>
              <a:ext cx="6858000" cy="1130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10290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63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901700"/>
            <a:ext cx="8166100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3766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64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1320800"/>
            <a:ext cx="6896100" cy="42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9927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65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80D4F4-C26B-A143-A003-60290A088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07" y="936502"/>
            <a:ext cx="3606800" cy="508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725134-8279-994E-9AC7-79FFE084D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9702" y="1294411"/>
            <a:ext cx="4725166" cy="454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4776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66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1371600"/>
            <a:ext cx="6908800" cy="4114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26BBCB-F251-CF43-B8CA-31EAA644D587}"/>
              </a:ext>
            </a:extLst>
          </p:cNvPr>
          <p:cNvSpPr txBox="1"/>
          <p:nvPr/>
        </p:nvSpPr>
        <p:spPr>
          <a:xfrm>
            <a:off x="738342" y="613460"/>
            <a:ext cx="7948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Dead State = surroundings at T</a:t>
            </a:r>
            <a:r>
              <a:rPr lang="en-US" baseline="-25000" dirty="0"/>
              <a:t>0</a:t>
            </a:r>
            <a:r>
              <a:rPr lang="en-US" dirty="0"/>
              <a:t> and P</a:t>
            </a:r>
            <a:r>
              <a:rPr lang="en-US" baseline="-25000" dirty="0"/>
              <a:t>0</a:t>
            </a:r>
            <a:endParaRPr lang="en-US" dirty="0"/>
          </a:p>
          <a:p>
            <a:r>
              <a:rPr lang="en-US" dirty="0"/>
              <a:t>Exergy, B, is the Gibbs, G, free energy available for a system to reach the dead state</a:t>
            </a:r>
          </a:p>
        </p:txBody>
      </p:sp>
    </p:spTree>
    <p:extLst>
      <p:ext uri="{BB962C8B-B14F-4D97-AF65-F5344CB8AC3E}">
        <p14:creationId xmlns:p14="http://schemas.microsoft.com/office/powerpoint/2010/main" val="5239510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67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832"/>
            <a:ext cx="9144000" cy="33799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73912"/>
            <a:ext cx="9144000" cy="17596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AB9E15-B6E4-6941-9A9E-3B6864D66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055" y="5727152"/>
            <a:ext cx="3228439" cy="53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4102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68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004"/>
            <a:ext cx="9144000" cy="220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04821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69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082" y="289572"/>
            <a:ext cx="6972300" cy="21971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06082" y="2708337"/>
            <a:ext cx="6845300" cy="3648013"/>
            <a:chOff x="906082" y="2708337"/>
            <a:chExt cx="6845300" cy="36480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6082" y="2708337"/>
              <a:ext cx="6845300" cy="22606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8627" y="4933950"/>
              <a:ext cx="6769100" cy="1422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9013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292935"/>
            <a:ext cx="8331200" cy="469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886927"/>
            <a:ext cx="8382000" cy="284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2778" y="3978275"/>
            <a:ext cx="53975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600" y="3673475"/>
            <a:ext cx="30480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69170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70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113778" y="207430"/>
            <a:ext cx="6807200" cy="6514045"/>
            <a:chOff x="581218" y="280563"/>
            <a:chExt cx="6807200" cy="651404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918" y="4584808"/>
              <a:ext cx="6794500" cy="22098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1218" y="280563"/>
              <a:ext cx="6807200" cy="4864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236351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71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492" y="139870"/>
            <a:ext cx="5130800" cy="3937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407787" y="515565"/>
            <a:ext cx="6580584" cy="6342435"/>
            <a:chOff x="1155700" y="533570"/>
            <a:chExt cx="6834514" cy="658717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8414" y="2155045"/>
              <a:ext cx="6781800" cy="49657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55700" y="533570"/>
              <a:ext cx="6832600" cy="2108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11869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72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14167" y="341375"/>
            <a:ext cx="4760884" cy="5830490"/>
            <a:chOff x="1153790" y="0"/>
            <a:chExt cx="6858000" cy="839875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53790" y="3521955"/>
              <a:ext cx="6858000" cy="48768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1100" y="0"/>
              <a:ext cx="6781800" cy="403860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016" y="1642628"/>
            <a:ext cx="4073364" cy="244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039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088" y="840153"/>
            <a:ext cx="6477000" cy="1600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323664"/>
            <a:ext cx="8369300" cy="1181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2565608"/>
            <a:ext cx="53340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038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B836-CF5A-A643-AEB3-97A80C62AB88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0"/>
            <a:ext cx="7972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993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91406</TotalTime>
  <Words>363</Words>
  <Application>Microsoft Macintosh PowerPoint</Application>
  <PresentationFormat>On-screen Show (4:3)</PresentationFormat>
  <Paragraphs>163</Paragraphs>
  <Slides>72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7" baseType="lpstr">
      <vt:lpstr>Arial</vt:lpstr>
      <vt:lpstr>Calibri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DR4XB-2QBXH-MDT76-B4JMQ-YQ34D</Company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Gregory</dc:creator>
  <cp:lastModifiedBy>greg beaucage</cp:lastModifiedBy>
  <cp:revision>225</cp:revision>
  <cp:lastPrinted>2019-02-19T14:40:04Z</cp:lastPrinted>
  <dcterms:created xsi:type="dcterms:W3CDTF">2015-01-14T18:14:06Z</dcterms:created>
  <dcterms:modified xsi:type="dcterms:W3CDTF">2021-02-13T20:05:03Z</dcterms:modified>
</cp:coreProperties>
</file>